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media/audio2.wav" ContentType="audio/wav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08" r:id="rId3"/>
    <p:sldMasterId id="2147483827" r:id="rId4"/>
  </p:sldMasterIdLst>
  <p:notesMasterIdLst>
    <p:notesMasterId r:id="rId24"/>
  </p:notesMasterIdLst>
  <p:sldIdLst>
    <p:sldId id="379" r:id="rId5"/>
    <p:sldId id="382" r:id="rId6"/>
    <p:sldId id="383" r:id="rId7"/>
    <p:sldId id="257" r:id="rId8"/>
    <p:sldId id="345" r:id="rId9"/>
    <p:sldId id="364" r:id="rId10"/>
    <p:sldId id="365" r:id="rId11"/>
    <p:sldId id="376" r:id="rId12"/>
    <p:sldId id="377" r:id="rId13"/>
    <p:sldId id="378" r:id="rId14"/>
    <p:sldId id="374" r:id="rId15"/>
    <p:sldId id="346" r:id="rId16"/>
    <p:sldId id="370" r:id="rId17"/>
    <p:sldId id="380" r:id="rId18"/>
    <p:sldId id="369" r:id="rId19"/>
    <p:sldId id="381" r:id="rId20"/>
    <p:sldId id="327" r:id="rId21"/>
    <p:sldId id="359" r:id="rId22"/>
    <p:sldId id="375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FF"/>
    <a:srgbClr val="006600"/>
    <a:srgbClr val="FFFF00"/>
    <a:srgbClr val="660033"/>
    <a:srgbClr val="993300"/>
    <a:srgbClr val="FF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6403539-E1A8-49A0-B7D1-5CA9316A3701}" type="datetimeFigureOut">
              <a:rPr lang="en-US"/>
              <a:pPr>
                <a:defRPr/>
              </a:pPr>
              <a:t>9/29/2021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FA9ADBB-7CC0-45FB-BC94-1F63ECF70E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2672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9DAC72F-CD78-43D8-AD74-4BF401C4CF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498B419-CC89-4735-8664-6E5D9F30F0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E283F14-05E4-4465-8E99-1B57308851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282B989-CEF4-4EB0-8495-89B0592672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7EA8ECD-86FD-4ACF-AC1F-B5E26550BF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2DE4820-D3A2-4594-A217-9B8447C261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38E90A6-FAFA-4C25-939E-0AF7828778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C86F352-EB1E-4039-B739-B5110B0F18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431187D-D7B6-4701-A0CD-B878F65A7E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30F89D2-24D2-41AB-9B6D-0FF3CECD34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2704EBF-063E-4F15-9B69-4AE969BBD4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2A96F50-DBF9-41BA-9D1D-7A85C0D7B0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CA2070F-FB29-4A17-8383-A19E096C40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36BF8F5-D6F5-46B7-80C6-3D4D37CAAD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3F37694-FECD-4634-8414-3224AA3A40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206BCEE-C0FE-425A-8DD2-63CC2208B4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E6F689B-BB17-4B44-B790-3A4CA73C19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EAB51E6-DBDF-4F90-9033-11701624F9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17668EF-3F86-4DE9-BF78-FA4E67F8F1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07BCD1A-AC7E-4CEC-B69A-7496935D76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519F062-8436-4A3A-81E2-E916FDBC07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9D0E223-9065-42E5-B682-241067E97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85AC937-2E17-43F6-ABC3-43F61DF332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A2CD424-F671-4E66-B421-58439699E9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B660C7-AE82-4327-96E7-172CB5558FE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656231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C1030E-94C4-431F-809B-9B7FF01EE20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00725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252718-546E-49D5-87E2-8C2DE7DFCD6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516590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86F23-0B0D-478E-AB14-1660B236229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190944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806475-F7A3-48D8-8AEC-5531D9AC3B8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482153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DE7964-2C79-4B7F-B86B-E09DDA21B3C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019152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0DCC0-BE54-42CD-89B7-C953C00D3B6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114904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F0A3BC-78B7-42A5-B15D-B8B1BCC7C98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54437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3DA070-396E-47CA-9440-FDFB23F90E2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3229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A1879DA-2A09-4B60-9EA7-FD6EF7D07A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B28629-914B-4B4C-8694-EB1E97F213A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319251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8A2696-5B5E-4398-B342-A8A15C42900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0316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88C6CEB-3F52-4828-B8A3-6878ED9955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23160ADD-23F3-4C93-B700-A042FB9DE4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F0A2BB8-B40C-45C2-8D8A-FE053C5919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DEB542C-73F2-4A50-8616-95FED0B3C2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080CF98-890A-48C2-872A-8DBDF4C1C7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Arial"/>
              </a:defRPr>
            </a:lvl1pPr>
          </a:lstStyle>
          <a:p>
            <a:pPr>
              <a:defRPr/>
            </a:pPr>
            <a:fld id="{91CEC8FB-0BDD-4EFF-BC7C-BF42D45499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AA4FCD5D-058B-4021-A828-00836B42F2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ABAD219E-3D09-4F82-A223-760D5F3D7A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1CEC8FB-0BDD-4EFF-BC7C-BF42D45499A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1407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ochu.com/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WordArt 19"/>
          <p:cNvSpPr>
            <a:spLocks noChangeArrowheads="1" noChangeShapeType="1" noTextEdit="1"/>
          </p:cNvSpPr>
          <p:nvPr/>
        </p:nvSpPr>
        <p:spPr bwMode="auto">
          <a:xfrm>
            <a:off x="1485900" y="381000"/>
            <a:ext cx="622935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TIỂU HỌC </a:t>
            </a:r>
            <a:r>
              <a:rPr lang="en-US" sz="32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TÂN NHỰT 6</a:t>
            </a:r>
          </a:p>
        </p:txBody>
      </p:sp>
      <p:grpSp>
        <p:nvGrpSpPr>
          <p:cNvPr id="3077" name="Group 5"/>
          <p:cNvGrpSpPr>
            <a:grpSpLocks/>
          </p:cNvGrpSpPr>
          <p:nvPr/>
        </p:nvGrpSpPr>
        <p:grpSpPr bwMode="auto">
          <a:xfrm>
            <a:off x="114300" y="0"/>
            <a:ext cx="9029700" cy="6858000"/>
            <a:chOff x="8" y="0"/>
            <a:chExt cx="5760" cy="4320"/>
          </a:xfrm>
        </p:grpSpPr>
        <p:pic>
          <p:nvPicPr>
            <p:cNvPr id="3079" name="Picture 6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0" name="Picture 7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081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3082" name="Picture 9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83" name="Picture 10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84" name="Picture 11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85" name="Picture 12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4" name="TextBox 13"/>
          <p:cNvSpPr txBox="1"/>
          <p:nvPr/>
        </p:nvSpPr>
        <p:spPr>
          <a:xfrm>
            <a:off x="3886200" y="1202205"/>
            <a:ext cx="13716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vi-VN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 5</a:t>
            </a:r>
            <a:endParaRPr lang="vi-VN" sz="3600" b="1" dirty="0">
              <a:latin typeface="Arial" panose="020B0604020202020204" pitchFamily="34" charset="0"/>
            </a:endParaRPr>
          </a:p>
        </p:txBody>
      </p:sp>
      <p:sp>
        <p:nvSpPr>
          <p:cNvPr id="15" name="WordArt 20"/>
          <p:cNvSpPr>
            <a:spLocks noChangeArrowheads="1" noChangeShapeType="1" noTextEdit="1"/>
          </p:cNvSpPr>
          <p:nvPr/>
        </p:nvSpPr>
        <p:spPr bwMode="auto">
          <a:xfrm>
            <a:off x="3086100" y="1901825"/>
            <a:ext cx="36195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 từ và câu</a:t>
            </a:r>
          </a:p>
        </p:txBody>
      </p:sp>
      <p:sp>
        <p:nvSpPr>
          <p:cNvPr id="13" name="TextBox 23"/>
          <p:cNvSpPr txBox="1">
            <a:spLocks noChangeArrowheads="1"/>
          </p:cNvSpPr>
          <p:nvPr/>
        </p:nvSpPr>
        <p:spPr bwMode="auto">
          <a:xfrm>
            <a:off x="1257300" y="3508664"/>
            <a:ext cx="6629400" cy="86177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4800" b="1" dirty="0">
                <a:solidFill>
                  <a:srgbClr val="FF0000"/>
                </a:solidFill>
                <a:latin typeface="Aaril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53742452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7" grpId="0"/>
      <p:bldP spid="14" grpId="0"/>
      <p:bldP spid="15" grpId="0"/>
      <p:bldP spid="1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6"/>
          <p:cNvSpPr txBox="1">
            <a:spLocks noChangeArrowheads="1"/>
          </p:cNvSpPr>
          <p:nvPr/>
        </p:nvSpPr>
        <p:spPr bwMode="auto">
          <a:xfrm>
            <a:off x="201084" y="671513"/>
            <a:ext cx="9235908" cy="4955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 dirty="0" err="1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b="1" dirty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 2/ </a:t>
            </a:r>
            <a:r>
              <a:rPr lang="en-US" altLang="en-US" sz="2800" b="1" dirty="0" err="1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altLang="en-US" sz="2800" b="1" dirty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b="1" dirty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2800" b="1" dirty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800" b="1" dirty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altLang="en-US" sz="2800" b="1" dirty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altLang="en-US" sz="2800" b="1" dirty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altLang="en-US" sz="2800" b="1" dirty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2800" b="1" dirty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2800" b="1" dirty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2800" b="1" dirty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altLang="en-US" sz="2800" b="1" dirty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5363" name="Text Box 7"/>
          <p:cNvSpPr txBox="1">
            <a:spLocks noChangeArrowheads="1"/>
          </p:cNvSpPr>
          <p:nvPr/>
        </p:nvSpPr>
        <p:spPr bwMode="auto">
          <a:xfrm>
            <a:off x="355601" y="1257300"/>
            <a:ext cx="1255183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Bao la,</a:t>
            </a:r>
          </a:p>
        </p:txBody>
      </p:sp>
      <p:sp>
        <p:nvSpPr>
          <p:cNvPr id="15364" name="Text Box 8"/>
          <p:cNvSpPr txBox="1">
            <a:spLocks noChangeArrowheads="1"/>
          </p:cNvSpPr>
          <p:nvPr/>
        </p:nvSpPr>
        <p:spPr bwMode="auto">
          <a:xfrm>
            <a:off x="1524000" y="1269207"/>
            <a:ext cx="1587981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lung linh</a:t>
            </a:r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15365" name="Text Box 9"/>
          <p:cNvSpPr txBox="1">
            <a:spLocks noChangeArrowheads="1"/>
          </p:cNvSpPr>
          <p:nvPr/>
        </p:nvSpPr>
        <p:spPr bwMode="auto">
          <a:xfrm>
            <a:off x="3084519" y="1281114"/>
            <a:ext cx="1386002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vắng vẻ,</a:t>
            </a:r>
          </a:p>
        </p:txBody>
      </p:sp>
      <p:sp>
        <p:nvSpPr>
          <p:cNvPr id="15366" name="Text Box 10"/>
          <p:cNvSpPr txBox="1">
            <a:spLocks noChangeArrowheads="1"/>
          </p:cNvSpPr>
          <p:nvPr/>
        </p:nvSpPr>
        <p:spPr bwMode="auto">
          <a:xfrm>
            <a:off x="4419600" y="1241823"/>
            <a:ext cx="1789959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hiu quạnh,</a:t>
            </a:r>
          </a:p>
        </p:txBody>
      </p:sp>
      <p:sp>
        <p:nvSpPr>
          <p:cNvPr id="15367" name="Text Box 11"/>
          <p:cNvSpPr txBox="1">
            <a:spLocks noChangeArrowheads="1"/>
          </p:cNvSpPr>
          <p:nvPr/>
        </p:nvSpPr>
        <p:spPr bwMode="auto">
          <a:xfrm>
            <a:off x="6132409" y="1245604"/>
            <a:ext cx="1647292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long lanh,</a:t>
            </a:r>
          </a:p>
        </p:txBody>
      </p:sp>
      <p:sp>
        <p:nvSpPr>
          <p:cNvPr id="15368" name="Text Box 12"/>
          <p:cNvSpPr txBox="1">
            <a:spLocks noChangeArrowheads="1"/>
          </p:cNvSpPr>
          <p:nvPr/>
        </p:nvSpPr>
        <p:spPr bwMode="auto">
          <a:xfrm>
            <a:off x="7696200" y="1257300"/>
            <a:ext cx="1647292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lóng lánh,</a:t>
            </a:r>
          </a:p>
        </p:txBody>
      </p:sp>
      <p:sp>
        <p:nvSpPr>
          <p:cNvPr id="15369" name="Text Box 13"/>
          <p:cNvSpPr txBox="1">
            <a:spLocks noChangeArrowheads="1"/>
          </p:cNvSpPr>
          <p:nvPr/>
        </p:nvSpPr>
        <p:spPr bwMode="auto">
          <a:xfrm>
            <a:off x="254000" y="1828800"/>
            <a:ext cx="2001555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mênh mông</a:t>
            </a:r>
            <a:r>
              <a:rPr lang="en-US" altLang="en-US" sz="1800">
                <a:latin typeface="Arial" pitchFamily="34" charset="0"/>
              </a:rPr>
              <a:t>,</a:t>
            </a:r>
          </a:p>
        </p:txBody>
      </p:sp>
      <p:sp>
        <p:nvSpPr>
          <p:cNvPr id="15370" name="Text Box 14"/>
          <p:cNvSpPr txBox="1">
            <a:spLocks noChangeArrowheads="1"/>
          </p:cNvSpPr>
          <p:nvPr/>
        </p:nvSpPr>
        <p:spPr bwMode="auto">
          <a:xfrm>
            <a:off x="2235200" y="1828800"/>
            <a:ext cx="1506228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vắng teo,</a:t>
            </a:r>
          </a:p>
        </p:txBody>
      </p:sp>
      <p:sp>
        <p:nvSpPr>
          <p:cNvPr id="15371" name="Text Box 15"/>
          <p:cNvSpPr txBox="1">
            <a:spLocks noChangeArrowheads="1"/>
          </p:cNvSpPr>
          <p:nvPr/>
        </p:nvSpPr>
        <p:spPr bwMode="auto">
          <a:xfrm>
            <a:off x="3606800" y="1828800"/>
            <a:ext cx="1727442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vắng ngắt,</a:t>
            </a:r>
          </a:p>
        </p:txBody>
      </p:sp>
      <p:sp>
        <p:nvSpPr>
          <p:cNvPr id="15372" name="Text Box 16"/>
          <p:cNvSpPr txBox="1">
            <a:spLocks noChangeArrowheads="1"/>
          </p:cNvSpPr>
          <p:nvPr/>
        </p:nvSpPr>
        <p:spPr bwMode="auto">
          <a:xfrm>
            <a:off x="5221459" y="1828800"/>
            <a:ext cx="1488594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bát ngát,</a:t>
            </a:r>
          </a:p>
        </p:txBody>
      </p:sp>
      <p:sp>
        <p:nvSpPr>
          <p:cNvPr id="15373" name="Text Box 17"/>
          <p:cNvSpPr txBox="1">
            <a:spLocks noChangeArrowheads="1"/>
          </p:cNvSpPr>
          <p:nvPr/>
        </p:nvSpPr>
        <p:spPr bwMode="auto">
          <a:xfrm>
            <a:off x="6654800" y="1828800"/>
            <a:ext cx="1626453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lấp loáng,</a:t>
            </a:r>
          </a:p>
        </p:txBody>
      </p:sp>
      <p:sp>
        <p:nvSpPr>
          <p:cNvPr id="15374" name="Text Box 18"/>
          <p:cNvSpPr txBox="1">
            <a:spLocks noChangeArrowheads="1"/>
          </p:cNvSpPr>
          <p:nvPr/>
        </p:nvSpPr>
        <p:spPr bwMode="auto">
          <a:xfrm>
            <a:off x="304800" y="2457450"/>
            <a:ext cx="1467756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lấp lánh,</a:t>
            </a:r>
          </a:p>
        </p:txBody>
      </p:sp>
      <p:sp>
        <p:nvSpPr>
          <p:cNvPr id="15375" name="Text Box 19"/>
          <p:cNvSpPr txBox="1">
            <a:spLocks noChangeArrowheads="1"/>
          </p:cNvSpPr>
          <p:nvPr/>
        </p:nvSpPr>
        <p:spPr bwMode="auto">
          <a:xfrm>
            <a:off x="1727200" y="2457450"/>
            <a:ext cx="1930400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>
              <a:spcBef>
                <a:spcPct val="50000"/>
              </a:spcBef>
            </a:pP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hiu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hắt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15376" name="Text Box 20"/>
          <p:cNvSpPr txBox="1">
            <a:spLocks noChangeArrowheads="1"/>
          </p:cNvSpPr>
          <p:nvPr/>
        </p:nvSpPr>
        <p:spPr bwMode="auto">
          <a:xfrm>
            <a:off x="3048000" y="2457450"/>
            <a:ext cx="1979113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thênh thang</a:t>
            </a:r>
          </a:p>
        </p:txBody>
      </p:sp>
      <p:graphicFrame>
        <p:nvGraphicFramePr>
          <p:cNvPr id="22545" name="Group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558234"/>
              </p:ext>
            </p:extLst>
          </p:nvPr>
        </p:nvGraphicFramePr>
        <p:xfrm>
          <a:off x="355600" y="2971800"/>
          <a:ext cx="8483601" cy="3362326"/>
        </p:xfrm>
        <a:graphic>
          <a:graphicData uri="http://schemas.openxmlformats.org/drawingml/2006/table">
            <a:tbl>
              <a:tblPr/>
              <a:tblGrid>
                <a:gridCol w="28278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278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278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60151"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Nhóm 1</a:t>
                      </a:r>
                    </a:p>
                  </a:txBody>
                  <a:tcPr marL="60960" marR="6096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Nhóm 2</a:t>
                      </a: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Nhóm 3</a:t>
                      </a: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0861"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Bao la</a:t>
                      </a:r>
                    </a:p>
                  </a:txBody>
                  <a:tcPr marL="60960" marR="6096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Lung linh</a:t>
                      </a: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Vắng vẻ</a:t>
                      </a: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0151"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Mênh mông</a:t>
                      </a:r>
                    </a:p>
                  </a:txBody>
                  <a:tcPr marL="60960" marR="6096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Long lanh</a:t>
                      </a: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Hiu</a:t>
                      </a: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quạnh</a:t>
                      </a: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0861"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Bát ngát</a:t>
                      </a:r>
                    </a:p>
                  </a:txBody>
                  <a:tcPr marL="60960" marR="6096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Lóng lánh</a:t>
                      </a: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Vắng teo</a:t>
                      </a: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0151"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Thênh thang</a:t>
                      </a:r>
                    </a:p>
                  </a:txBody>
                  <a:tcPr marL="60960" marR="6096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Lấp loáng</a:t>
                      </a: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Vắng ngắt</a:t>
                      </a: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0151"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960" marR="6096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Lấp</a:t>
                      </a: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lánh</a:t>
                      </a: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Hiu hắt</a:t>
                      </a: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971960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665989"/>
              </p:ext>
            </p:extLst>
          </p:nvPr>
        </p:nvGraphicFramePr>
        <p:xfrm>
          <a:off x="152400" y="533400"/>
          <a:ext cx="8915400" cy="5827728"/>
        </p:xfrm>
        <a:graphic>
          <a:graphicData uri="http://schemas.openxmlformats.org/drawingml/2006/table">
            <a:tbl>
              <a:tblPr/>
              <a:tblGrid>
                <a:gridCol w="2971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68325"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Nhóm</a:t>
                      </a:r>
                      <a:r>
                        <a:rPr kumimoji="0" lang="en-US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a</a:t>
                      </a:r>
                    </a:p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Từ</a:t>
                      </a: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ngữ</a:t>
                      </a: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chỉ</a:t>
                      </a: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khoảng</a:t>
                      </a: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không</a:t>
                      </a: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gian</a:t>
                      </a: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rộng</a:t>
                      </a:r>
                      <a:r>
                        <a:rPr kumimoji="0" 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Nhóm</a:t>
                      </a:r>
                      <a:r>
                        <a:rPr kumimoji="0" lang="en-US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b</a:t>
                      </a:r>
                    </a:p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Từ</a:t>
                      </a: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ngữ</a:t>
                      </a: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chỉ</a:t>
                      </a: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sự</a:t>
                      </a: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vắng</a:t>
                      </a: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vẻ</a:t>
                      </a: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Nhóm</a:t>
                      </a:r>
                      <a:r>
                        <a:rPr kumimoji="0" lang="en-US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c</a:t>
                      </a:r>
                    </a:p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Từ</a:t>
                      </a: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ngữ</a:t>
                      </a: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chỉ</a:t>
                      </a: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sự</a:t>
                      </a: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phản</a:t>
                      </a: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chiếu</a:t>
                      </a: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của</a:t>
                      </a: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ánh</a:t>
                      </a: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sáng</a:t>
                      </a:r>
                      <a:r>
                        <a:rPr kumimoji="0" lang="en-US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bao la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vắng vẻ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lung </a:t>
                      </a:r>
                      <a:r>
                        <a:rPr kumimoji="0" lang="en-US" sz="4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linh</a:t>
                      </a: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mênh mông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hiu</a:t>
                      </a:r>
                      <a:r>
                        <a:rPr kumimoji="0" lang="en-US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4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quạnh</a:t>
                      </a: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long </a:t>
                      </a:r>
                      <a:r>
                        <a:rPr kumimoji="0" lang="en-US" sz="4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lanh</a:t>
                      </a: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1813"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bát ngát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vắng teo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lóng lánh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8638"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thênh thang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vắng ngắt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lấp</a:t>
                      </a:r>
                      <a:r>
                        <a:rPr kumimoji="0" lang="en-US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4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loáng</a:t>
                      </a: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hiu hắt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lấp</a:t>
                      </a:r>
                      <a:r>
                        <a:rPr kumimoji="0" lang="en-US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4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lánh</a:t>
                      </a: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092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52400" y="152400"/>
            <a:ext cx="8839200" cy="113875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just" defTabSz="1304925"/>
            <a:r>
              <a:rPr lang="en-US" altLang="en-US" sz="3600" b="1" dirty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altLang="en-US" sz="3200" b="1" dirty="0" err="1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3200" b="1" dirty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3200" b="1" dirty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en-US" sz="3200" b="1" dirty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altLang="en-US" sz="3200" b="1" dirty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sz="3200" b="1" dirty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altLang="en-US" sz="3200" b="1" dirty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3200" b="1" dirty="0" err="1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altLang="en-US" sz="3200" b="1" dirty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altLang="en-US" sz="3200" b="1" dirty="0" err="1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3200" b="1" dirty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altLang="en-US" sz="3200" b="1" dirty="0" err="1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3200" b="1" dirty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altLang="en-US" sz="3200" b="1" dirty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200" b="1" dirty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altLang="en-US" sz="3200" b="1" dirty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3200" b="1" dirty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b="1" dirty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3200" b="1" dirty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3200" b="1" dirty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altLang="en-US" sz="3200" b="1" dirty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en-US" sz="3200" b="1" dirty="0" err="1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200" b="1" dirty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3200" b="1" dirty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 2.</a:t>
            </a:r>
          </a:p>
        </p:txBody>
      </p:sp>
      <p:sp>
        <p:nvSpPr>
          <p:cNvPr id="61446" name="Cloud"/>
          <p:cNvSpPr>
            <a:spLocks noChangeAspect="1" noEditPoints="1" noChangeArrowheads="1"/>
          </p:cNvSpPr>
          <p:nvPr/>
        </p:nvSpPr>
        <p:spPr bwMode="auto">
          <a:xfrm>
            <a:off x="152400" y="2438400"/>
            <a:ext cx="8991600" cy="42672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B05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just">
              <a:defRPr/>
            </a:pPr>
            <a:r>
              <a:rPr lang="en-US" altLang="en-US" sz="2800" b="1" dirty="0">
                <a:latin typeface="Times New Roman" pitchFamily="18" charset="0"/>
              </a:rPr>
              <a:t>  </a:t>
            </a:r>
            <a:r>
              <a:rPr lang="en-US" altLang="en-US" sz="3200" b="1" dirty="0" err="1">
                <a:latin typeface="Times New Roman" pitchFamily="18" charset="0"/>
              </a:rPr>
              <a:t>Gợi</a:t>
            </a:r>
            <a:r>
              <a:rPr lang="en-US" altLang="en-US" sz="3200" b="1" dirty="0">
                <a:latin typeface="Times New Roman" pitchFamily="18" charset="0"/>
              </a:rPr>
              <a:t> ý: </a:t>
            </a:r>
            <a:r>
              <a:rPr lang="en-US" altLang="en-US" sz="3200" b="1" dirty="0" err="1">
                <a:latin typeface="Times New Roman" pitchFamily="18" charset="0"/>
              </a:rPr>
              <a:t>Viết</a:t>
            </a:r>
            <a:r>
              <a:rPr lang="en-US" altLang="en-US" sz="3200" b="1" dirty="0">
                <a:latin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</a:rPr>
              <a:t>đoạn</a:t>
            </a:r>
            <a:r>
              <a:rPr lang="en-US" altLang="en-US" sz="3200" b="1" dirty="0">
                <a:latin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</a:rPr>
              <a:t>văn</a:t>
            </a:r>
            <a:r>
              <a:rPr lang="en-US" altLang="en-US" sz="3200" b="1" dirty="0">
                <a:latin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</a:rPr>
              <a:t>miêu</a:t>
            </a:r>
            <a:r>
              <a:rPr lang="en-US" altLang="en-US" sz="3200" b="1" dirty="0">
                <a:latin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</a:rPr>
              <a:t>tả</a:t>
            </a:r>
            <a:r>
              <a:rPr lang="en-US" altLang="en-US" sz="3200" b="1" dirty="0">
                <a:latin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</a:rPr>
              <a:t>cảnh</a:t>
            </a:r>
            <a:r>
              <a:rPr lang="en-US" altLang="en-US" sz="3200" b="1" dirty="0">
                <a:latin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</a:rPr>
              <a:t>trong</a:t>
            </a:r>
            <a:r>
              <a:rPr lang="en-US" altLang="en-US" sz="3200" b="1" dirty="0">
                <a:latin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</a:rPr>
              <a:t>đó</a:t>
            </a:r>
            <a:r>
              <a:rPr lang="en-US" altLang="en-US" sz="3200" b="1" dirty="0">
                <a:latin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</a:rPr>
              <a:t>có</a:t>
            </a:r>
            <a:r>
              <a:rPr lang="en-US" altLang="en-US" sz="3200" b="1" dirty="0">
                <a:latin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</a:rPr>
              <a:t>dùng</a:t>
            </a:r>
            <a:r>
              <a:rPr lang="en-US" altLang="en-US" sz="3200" b="1" dirty="0">
                <a:latin typeface="Times New Roman" pitchFamily="18" charset="0"/>
              </a:rPr>
              <a:t> </a:t>
            </a:r>
            <a:r>
              <a:rPr lang="en-US" altLang="en-US" sz="3200" b="1" u="sng" dirty="0" err="1">
                <a:solidFill>
                  <a:srgbClr val="CC3300"/>
                </a:solidFill>
                <a:latin typeface="Times New Roman" pitchFamily="18" charset="0"/>
              </a:rPr>
              <a:t>các</a:t>
            </a:r>
            <a:r>
              <a:rPr lang="en-US" altLang="en-US" sz="3200" b="1" u="sng" dirty="0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en-US" altLang="en-US" sz="3200" b="1" u="sng" dirty="0" err="1">
                <a:solidFill>
                  <a:srgbClr val="CC3300"/>
                </a:solidFill>
                <a:latin typeface="Times New Roman" pitchFamily="18" charset="0"/>
              </a:rPr>
              <a:t>từ</a:t>
            </a:r>
            <a:r>
              <a:rPr lang="en-US" altLang="en-US" sz="3200" b="1" u="sng" dirty="0">
                <a:solidFill>
                  <a:srgbClr val="CC3300"/>
                </a:solidFill>
                <a:latin typeface="Times New Roman" pitchFamily="18" charset="0"/>
              </a:rPr>
              <a:t> ở </a:t>
            </a:r>
            <a:r>
              <a:rPr lang="en-US" altLang="en-US" sz="3200" b="1" u="sng" dirty="0" err="1">
                <a:solidFill>
                  <a:srgbClr val="CC3300"/>
                </a:solidFill>
                <a:latin typeface="Times New Roman" pitchFamily="18" charset="0"/>
              </a:rPr>
              <a:t>bài</a:t>
            </a:r>
            <a:r>
              <a:rPr lang="en-US" altLang="en-US" sz="3200" b="1" u="sng" dirty="0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en-US" altLang="en-US" sz="3200" b="1" u="sng" dirty="0" err="1">
                <a:solidFill>
                  <a:srgbClr val="CC3300"/>
                </a:solidFill>
                <a:latin typeface="Times New Roman" pitchFamily="18" charset="0"/>
              </a:rPr>
              <a:t>tập</a:t>
            </a:r>
            <a:r>
              <a:rPr lang="en-US" altLang="en-US" sz="3200" b="1" u="sng" dirty="0">
                <a:solidFill>
                  <a:srgbClr val="CC3300"/>
                </a:solidFill>
                <a:latin typeface="Times New Roman" pitchFamily="18" charset="0"/>
              </a:rPr>
              <a:t> 2</a:t>
            </a:r>
            <a:r>
              <a:rPr lang="en-US" altLang="en-US" sz="3200" b="1" dirty="0">
                <a:latin typeface="Times New Roman" pitchFamily="18" charset="0"/>
              </a:rPr>
              <a:t>, </a:t>
            </a:r>
            <a:r>
              <a:rPr lang="en-US" altLang="en-US" sz="3200" b="1" dirty="0" err="1">
                <a:latin typeface="Times New Roman" pitchFamily="18" charset="0"/>
              </a:rPr>
              <a:t>dùng</a:t>
            </a:r>
            <a:r>
              <a:rPr lang="en-US" altLang="en-US" sz="3200" b="1" dirty="0">
                <a:latin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</a:rPr>
              <a:t>càng</a:t>
            </a:r>
            <a:r>
              <a:rPr lang="en-US" altLang="en-US" sz="3200" b="1" dirty="0">
                <a:latin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</a:rPr>
              <a:t>nhiều</a:t>
            </a:r>
            <a:r>
              <a:rPr lang="en-US" altLang="en-US" sz="3200" b="1" dirty="0">
                <a:latin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</a:rPr>
              <a:t>từ</a:t>
            </a:r>
            <a:r>
              <a:rPr lang="en-US" altLang="en-US" sz="3200" b="1" dirty="0">
                <a:latin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</a:rPr>
              <a:t>càng</a:t>
            </a:r>
            <a:r>
              <a:rPr lang="en-US" altLang="en-US" sz="3200" b="1" dirty="0">
                <a:latin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</a:rPr>
              <a:t>tốt</a:t>
            </a:r>
            <a:r>
              <a:rPr lang="en-US" altLang="en-US" sz="3200" b="1" dirty="0">
                <a:latin typeface="Times New Roman" pitchFamily="18" charset="0"/>
              </a:rPr>
              <a:t>, </a:t>
            </a:r>
            <a:r>
              <a:rPr lang="en-US" altLang="en-US" sz="3200" b="1" u="sng" dirty="0" err="1">
                <a:solidFill>
                  <a:srgbClr val="CC3300"/>
                </a:solidFill>
                <a:latin typeface="Times New Roman" pitchFamily="18" charset="0"/>
              </a:rPr>
              <a:t>không</a:t>
            </a:r>
            <a:r>
              <a:rPr lang="en-US" altLang="en-US" sz="3200" b="1" u="sng" dirty="0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en-US" altLang="en-US" sz="3200" b="1" u="sng" dirty="0" err="1">
                <a:solidFill>
                  <a:srgbClr val="CC3300"/>
                </a:solidFill>
                <a:latin typeface="Times New Roman" pitchFamily="18" charset="0"/>
              </a:rPr>
              <a:t>nhất</a:t>
            </a:r>
            <a:r>
              <a:rPr lang="en-US" altLang="en-US" sz="3200" b="1" u="sng" dirty="0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en-US" altLang="en-US" sz="3200" b="1" u="sng" dirty="0" err="1">
                <a:solidFill>
                  <a:srgbClr val="CC3300"/>
                </a:solidFill>
                <a:latin typeface="Times New Roman" pitchFamily="18" charset="0"/>
              </a:rPr>
              <a:t>thiết</a:t>
            </a:r>
            <a:r>
              <a:rPr lang="en-US" altLang="en-US" sz="3200" b="1" u="sng" dirty="0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en-US" altLang="en-US" sz="3200" b="1" u="sng" dirty="0" err="1">
                <a:solidFill>
                  <a:srgbClr val="CC3300"/>
                </a:solidFill>
                <a:latin typeface="Times New Roman" pitchFamily="18" charset="0"/>
              </a:rPr>
              <a:t>phải</a:t>
            </a:r>
            <a:r>
              <a:rPr lang="en-US" altLang="en-US" sz="3200" b="1" u="sng" dirty="0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en-US" altLang="en-US" sz="3200" b="1" u="sng" dirty="0" err="1">
                <a:solidFill>
                  <a:srgbClr val="CC3300"/>
                </a:solidFill>
                <a:latin typeface="Times New Roman" pitchFamily="18" charset="0"/>
              </a:rPr>
              <a:t>là</a:t>
            </a:r>
            <a:r>
              <a:rPr lang="en-US" altLang="en-US" sz="3200" b="1" u="sng" dirty="0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en-US" altLang="en-US" sz="3200" b="1" u="sng" dirty="0" err="1">
                <a:solidFill>
                  <a:srgbClr val="CC3300"/>
                </a:solidFill>
                <a:latin typeface="Times New Roman" pitchFamily="18" charset="0"/>
              </a:rPr>
              <a:t>các</a:t>
            </a:r>
            <a:r>
              <a:rPr lang="en-US" altLang="en-US" sz="3200" b="1" u="sng" dirty="0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en-US" altLang="en-US" sz="3200" b="1" u="sng" dirty="0" err="1">
                <a:solidFill>
                  <a:srgbClr val="CC3300"/>
                </a:solidFill>
                <a:latin typeface="Times New Roman" pitchFamily="18" charset="0"/>
              </a:rPr>
              <a:t>từ</a:t>
            </a:r>
            <a:r>
              <a:rPr lang="en-US" altLang="en-US" sz="3200" b="1" u="sng" dirty="0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en-US" altLang="en-US" sz="3200" b="1" u="sng" dirty="0" err="1">
                <a:solidFill>
                  <a:srgbClr val="CC3300"/>
                </a:solidFill>
                <a:latin typeface="Times New Roman" pitchFamily="18" charset="0"/>
              </a:rPr>
              <a:t>cùng</a:t>
            </a:r>
            <a:r>
              <a:rPr lang="en-US" altLang="en-US" sz="3200" b="1" u="sng" dirty="0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en-US" altLang="en-US" sz="3200" b="1" u="sng" dirty="0" err="1">
                <a:solidFill>
                  <a:srgbClr val="CC3300"/>
                </a:solidFill>
                <a:latin typeface="Times New Roman" pitchFamily="18" charset="0"/>
              </a:rPr>
              <a:t>một</a:t>
            </a:r>
            <a:r>
              <a:rPr lang="en-US" altLang="en-US" sz="3200" b="1" u="sng" dirty="0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en-US" altLang="en-US" sz="3200" b="1" u="sng" dirty="0" err="1">
                <a:solidFill>
                  <a:srgbClr val="CC3300"/>
                </a:solidFill>
                <a:latin typeface="Times New Roman" pitchFamily="18" charset="0"/>
              </a:rPr>
              <a:t>nhóm</a:t>
            </a:r>
            <a:r>
              <a:rPr lang="en-US" altLang="en-US" sz="3200" b="1" u="sng" dirty="0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en-US" altLang="en-US" sz="3200" b="1" u="sng" dirty="0" err="1">
                <a:solidFill>
                  <a:srgbClr val="CC3300"/>
                </a:solidFill>
                <a:latin typeface="Times New Roman" pitchFamily="18" charset="0"/>
              </a:rPr>
              <a:t>đồng</a:t>
            </a:r>
            <a:r>
              <a:rPr lang="en-US" altLang="en-US" sz="3200" b="1" u="sng" dirty="0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en-US" altLang="en-US" sz="3200" b="1" u="sng" dirty="0" err="1">
                <a:solidFill>
                  <a:srgbClr val="CC3300"/>
                </a:solidFill>
                <a:latin typeface="Times New Roman" pitchFamily="18" charset="0"/>
              </a:rPr>
              <a:t>nghĩa</a:t>
            </a:r>
            <a:r>
              <a:rPr lang="en-US" altLang="en-US" sz="3200" b="1" u="sng" dirty="0">
                <a:solidFill>
                  <a:srgbClr val="CC3300"/>
                </a:solidFill>
                <a:latin typeface="Times New Roman" pitchFamily="18" charset="0"/>
              </a:rPr>
              <a:t>.</a:t>
            </a:r>
          </a:p>
          <a:p>
            <a:pPr>
              <a:defRPr/>
            </a:pPr>
            <a:endParaRPr lang="en-US" sz="3200" dirty="0">
              <a:latin typeface="Times New Roman" pitchFamily="18" charset="0"/>
            </a:endParaRPr>
          </a:p>
        </p:txBody>
      </p:sp>
      <p:sp>
        <p:nvSpPr>
          <p:cNvPr id="4" name="Explosion 1 3"/>
          <p:cNvSpPr/>
          <p:nvPr/>
        </p:nvSpPr>
        <p:spPr>
          <a:xfrm>
            <a:off x="533400" y="1198444"/>
            <a:ext cx="2514600" cy="1544756"/>
          </a:xfrm>
          <a:prstGeom prst="irregularSeal1">
            <a:avLst/>
          </a:prstGeom>
          <a:solidFill>
            <a:srgbClr val="FFFF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000" y="16719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6" grpId="0" animBg="1"/>
      <p:bldP spid="4" grpId="0" animBg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457200" y="1219200"/>
            <a:ext cx="8458200" cy="375795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lIns="64008" tIns="32004" rIns="64008" bIns="32004">
            <a:spAutoFit/>
          </a:bodyPr>
          <a:lstStyle>
            <a:lvl1pPr defTabSz="1306513" eaLnBrk="0" hangingPunct="0"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1306513" eaLnBrk="0" hangingPunct="0"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306513" eaLnBrk="0" hangingPunct="0"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306513" eaLnBrk="0" hangingPunct="0"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306513" eaLnBrk="0" hangingPunct="0"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30651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30651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30651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30651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/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 eaLnBrk="1" hangingPunct="1"/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lúa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mênh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mông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ngát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băng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qua con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vắng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dừng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ngắm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lúa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rờn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xao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gợn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sóng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lúa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000" b="1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30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lúa</a:t>
            </a:r>
            <a:r>
              <a:rPr lang="en-US" sz="3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2612177233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Tả cánh đồng lúa quê em vào buổi sáng | Văn mẫu lớp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772" y="228600"/>
            <a:ext cx="8531225" cy="6507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708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ular Callout 5"/>
          <p:cNvSpPr/>
          <p:nvPr/>
        </p:nvSpPr>
        <p:spPr>
          <a:xfrm>
            <a:off x="599684" y="1143000"/>
            <a:ext cx="7848600" cy="3962400"/>
          </a:xfrm>
          <a:prstGeom prst="wedgeRectCallou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80684" y="1143000"/>
            <a:ext cx="7086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Em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rất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thích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ngồi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trước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hiên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ngắm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trăng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.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Bầu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trời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sym typeface="Wingdings 3" pitchFamily="18" charset="2"/>
              </a:rPr>
              <a:t>bao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sym typeface="Wingdings 3" pitchFamily="18" charset="2"/>
              </a:rPr>
              <a:t> la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với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trăm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nghìn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vì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sao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sym typeface="Wingdings 3" pitchFamily="18" charset="2"/>
              </a:rPr>
              <a:t>lấp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sym typeface="Wingdings 3" pitchFamily="18" charset="2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sym typeface="Wingdings 3" pitchFamily="18" charset="2"/>
              </a:rPr>
              <a:t>lánh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.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Mặt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trăng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dịu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hiền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, 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sym typeface="Wingdings 3" pitchFamily="18" charset="2"/>
              </a:rPr>
              <a:t>lung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sym typeface="Wingdings 3" pitchFamily="18" charset="2"/>
              </a:rPr>
              <a:t>linh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sym typeface="Wingdings 3" pitchFamily="18" charset="2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tỏa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ánh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sáng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diệu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kì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xuống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mặt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đất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.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Không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gian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yên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tĩnh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.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Càng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về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khuya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,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cảnh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vật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càng</a:t>
            </a:r>
            <a:r>
              <a:rPr lang="en-US" altLang="en-US" sz="3200" b="1" dirty="0">
                <a:solidFill>
                  <a:schemeClr val="bg1"/>
                </a:solidFill>
                <a:latin typeface="Times New Roman" pitchFamily="18" charset="0"/>
                <a:sym typeface="Wingdings 3" pitchFamily="18" charset="2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sym typeface="Wingdings 3" pitchFamily="18" charset="2"/>
              </a:rPr>
              <a:t>vắng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sym typeface="Wingdings 3" pitchFamily="18" charset="2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sym typeface="Wingdings 3" pitchFamily="18" charset="2"/>
              </a:rPr>
              <a:t>lặng</a:t>
            </a:r>
            <a:endParaRPr lang="en-US" sz="3200" dirty="0">
              <a:solidFill>
                <a:srgbClr val="FF0000"/>
              </a:solidFill>
            </a:endParaRPr>
          </a:p>
          <a:p>
            <a:pPr algn="just"/>
            <a:r>
              <a:rPr lang="en-US" sz="3200" dirty="0">
                <a:solidFill>
                  <a:schemeClr val="bg1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24874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 descr="Soạn bài Ngắm trăng - Soạn văn 8 tập 2 bài 21 (trang 36) - Download.v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8382000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33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1"/>
          <p:cNvSpPr>
            <a:spLocks noChangeArrowheads="1"/>
          </p:cNvSpPr>
          <p:nvPr/>
        </p:nvSpPr>
        <p:spPr bwMode="auto">
          <a:xfrm>
            <a:off x="76200" y="228600"/>
            <a:ext cx="8839200" cy="6248400"/>
          </a:xfrm>
          <a:prstGeom prst="cloudCallout">
            <a:avLst>
              <a:gd name="adj1" fmla="val -37375"/>
              <a:gd name="adj2" fmla="val 25968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B050"/>
            </a:solidFill>
            <a:round/>
            <a:headEnd/>
            <a:tailEnd/>
          </a:ln>
          <a:effectLst>
            <a:prstShdw prst="shdw13" dist="157090" dir="15357825">
              <a:srgbClr val="FF3300">
                <a:alpha val="50000"/>
              </a:srgbClr>
            </a:prstShdw>
          </a:effectLst>
        </p:spPr>
        <p:txBody>
          <a:bodyPr/>
          <a:lstStyle/>
          <a:p>
            <a:pPr algn="just"/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  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Chúng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tôi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rủ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nhau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đi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thăm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cụ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Thi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Nhà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cụ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ở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cuối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xóm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cụ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sống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độc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thân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Căn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nhà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đơn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sơ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và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hiu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quạnh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.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Không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gian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như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rộng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hơn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Chúng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tôi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cất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tiếng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gọi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Không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một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tiếng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trả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lời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xung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quanh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vắng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ngắt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Cảnh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tượng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thật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hiu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hắt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Thì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ra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cụ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Thi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ốm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đã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hai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hôm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rồi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WordArt 5"/>
          <p:cNvSpPr>
            <a:spLocks noChangeArrowheads="1" noChangeShapeType="1" noTextEdit="1"/>
          </p:cNvSpPr>
          <p:nvPr/>
        </p:nvSpPr>
        <p:spPr bwMode="auto">
          <a:xfrm>
            <a:off x="1447800" y="762000"/>
            <a:ext cx="7315200" cy="274637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58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b="1" kern="1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Dặn dò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-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800" y="3119438"/>
            <a:ext cx="1905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4" descr="Picture1đr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988"/>
            <a:ext cx="9144000" cy="683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WordArt 6"/>
          <p:cNvSpPr>
            <a:spLocks noChangeArrowheads="1" noChangeShapeType="1" noTextEdit="1"/>
          </p:cNvSpPr>
          <p:nvPr/>
        </p:nvSpPr>
        <p:spPr bwMode="auto">
          <a:xfrm>
            <a:off x="685800" y="304800"/>
            <a:ext cx="8153400" cy="26670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r>
              <a:rPr lang="pt-BR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các em học tốt !</a:t>
            </a:r>
            <a:endParaRPr lang="en-US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8621392"/>
      </p:ext>
    </p:extLst>
  </p:cSld>
  <p:clrMapOvr>
    <a:masterClrMapping/>
  </p:clrMapOvr>
  <p:transition spd="slow">
    <p:circle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ộp_Văn_Bản 2"/>
          <p:cNvSpPr txBox="1">
            <a:spLocks noChangeArrowheads="1"/>
          </p:cNvSpPr>
          <p:nvPr/>
        </p:nvSpPr>
        <p:spPr bwMode="auto">
          <a:xfrm>
            <a:off x="117475" y="979488"/>
            <a:ext cx="8850313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0084" tIns="30042" rIns="60084" bIns="30042">
            <a:spAutoFit/>
          </a:bodyPr>
          <a:lstStyle/>
          <a:p>
            <a:pPr algn="ctr">
              <a:defRPr/>
            </a:pPr>
            <a:r>
              <a:rPr lang="en-US" sz="3692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9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92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9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92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9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92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en-US" sz="3692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9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3692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9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>
              <a:defRPr/>
            </a:pPr>
            <a:r>
              <a:rPr lang="en-US" sz="3692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9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92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9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92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9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92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92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Text Box 23"/>
          <p:cNvSpPr txBox="1">
            <a:spLocks noChangeArrowheads="1"/>
          </p:cNvSpPr>
          <p:nvPr/>
        </p:nvSpPr>
        <p:spPr bwMode="auto">
          <a:xfrm>
            <a:off x="228600" y="3657600"/>
            <a:ext cx="3581400" cy="646331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4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90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200025" y="1695451"/>
            <a:ext cx="8763000" cy="5048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latin typeface="Times New Roman" panose="02020603050405020304" pitchFamily="18" charset="0"/>
              </a:rPr>
              <a:t>  </a:t>
            </a:r>
            <a:r>
              <a:rPr lang="en-US" sz="2800" b="1" dirty="0" err="1" smtClean="0">
                <a:latin typeface="Times New Roman" panose="02020603050405020304" pitchFamily="18" charset="0"/>
              </a:rPr>
              <a:t>Thế</a:t>
            </a:r>
            <a:r>
              <a:rPr 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</a:rPr>
              <a:t>nào</a:t>
            </a:r>
            <a:r>
              <a:rPr 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</a:rPr>
              <a:t>là</a:t>
            </a:r>
            <a:r>
              <a:rPr 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</a:rPr>
              <a:t>từ</a:t>
            </a:r>
            <a:r>
              <a:rPr 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</a:rPr>
              <a:t>đồng</a:t>
            </a:r>
            <a:r>
              <a:rPr 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</a:rPr>
              <a:t>nghĩa</a:t>
            </a:r>
            <a:r>
              <a:rPr 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</a:rPr>
              <a:t>đồng</a:t>
            </a:r>
            <a:r>
              <a:rPr 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</a:rPr>
              <a:t>nghĩa</a:t>
            </a:r>
            <a:r>
              <a:rPr lang="en-US" sz="2800" b="1" dirty="0" smtClean="0">
                <a:latin typeface="Times New Roman" panose="02020603050405020304" pitchFamily="18" charset="0"/>
              </a:rPr>
              <a:t>?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?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7176" name="Picture 11" descr="hinhn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863" y="6424613"/>
            <a:ext cx="918051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6" name="WordArt 12"/>
          <p:cNvSpPr>
            <a:spLocks noChangeArrowheads="1" noChangeShapeType="1" noTextEdit="1"/>
          </p:cNvSpPr>
          <p:nvPr/>
        </p:nvSpPr>
        <p:spPr bwMode="auto">
          <a:xfrm>
            <a:off x="2057400" y="5095875"/>
            <a:ext cx="4676775" cy="3905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 </a:t>
            </a:r>
            <a:r>
              <a:rPr lang="en-US" sz="3600" kern="10" smtClean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MỪNG EM </a:t>
            </a:r>
            <a:r>
              <a:rPr lang="en-US" sz="36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6169" name="AutoShape 25"/>
          <p:cNvSpPr>
            <a:spLocks noChangeArrowheads="1"/>
          </p:cNvSpPr>
          <p:nvPr/>
        </p:nvSpPr>
        <p:spPr bwMode="auto">
          <a:xfrm>
            <a:off x="190500" y="3109913"/>
            <a:ext cx="8763000" cy="990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những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giống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 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hoặc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gần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giống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5356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animBg="1"/>
      <p:bldP spid="616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4"/>
          <p:cNvSpPr>
            <a:spLocks noChangeArrowheads="1"/>
          </p:cNvSpPr>
          <p:nvPr/>
        </p:nvSpPr>
        <p:spPr bwMode="auto">
          <a:xfrm>
            <a:off x="76200" y="30163"/>
            <a:ext cx="246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21917" tIns="60958" rIns="121917" bIns="60958" anchor="ctr">
            <a:spAutoFit/>
          </a:bodyPr>
          <a:lstStyle/>
          <a:p>
            <a:pPr eaLnBrk="0" hangingPunct="0"/>
            <a:endParaRPr lang="en-US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48130" name="Rectangle 6"/>
          <p:cNvSpPr>
            <a:spLocks noChangeArrowheads="1"/>
          </p:cNvSpPr>
          <p:nvPr/>
        </p:nvSpPr>
        <p:spPr bwMode="auto">
          <a:xfrm>
            <a:off x="76200" y="30163"/>
            <a:ext cx="246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21917" tIns="60958" rIns="121917" bIns="60958" anchor="ctr">
            <a:spAutoFit/>
          </a:bodyPr>
          <a:lstStyle/>
          <a:p>
            <a:pPr eaLnBrk="0" hangingPunct="0"/>
            <a:endParaRPr lang="en-US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48131" name="Rectangle 9"/>
          <p:cNvSpPr>
            <a:spLocks noChangeArrowheads="1"/>
          </p:cNvSpPr>
          <p:nvPr/>
        </p:nvSpPr>
        <p:spPr bwMode="auto">
          <a:xfrm>
            <a:off x="76200" y="30163"/>
            <a:ext cx="246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21917" tIns="60958" rIns="121917" bIns="60958" anchor="ctr">
            <a:spAutoFit/>
          </a:bodyPr>
          <a:lstStyle/>
          <a:p>
            <a:pPr eaLnBrk="0" hangingPunct="0"/>
            <a:endParaRPr lang="en-US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48132" name="Rectangle 12"/>
          <p:cNvSpPr>
            <a:spLocks noChangeArrowheads="1"/>
          </p:cNvSpPr>
          <p:nvPr/>
        </p:nvSpPr>
        <p:spPr bwMode="auto">
          <a:xfrm>
            <a:off x="76200" y="30163"/>
            <a:ext cx="246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21917" tIns="60958" rIns="121917" bIns="60958" anchor="ctr">
            <a:spAutoFit/>
          </a:bodyPr>
          <a:lstStyle/>
          <a:p>
            <a:pPr eaLnBrk="0" hangingPunct="0"/>
            <a:endParaRPr lang="en-US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48133" name="Rectangle 15"/>
          <p:cNvSpPr>
            <a:spLocks noChangeArrowheads="1"/>
          </p:cNvSpPr>
          <p:nvPr/>
        </p:nvSpPr>
        <p:spPr bwMode="auto">
          <a:xfrm>
            <a:off x="76200" y="30163"/>
            <a:ext cx="246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21917" tIns="60958" rIns="121917" bIns="60958" anchor="ctr">
            <a:spAutoFit/>
          </a:bodyPr>
          <a:lstStyle/>
          <a:p>
            <a:pPr eaLnBrk="0" hangingPunct="0"/>
            <a:endParaRPr lang="en-US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48134" name="Rectangle 28"/>
          <p:cNvSpPr>
            <a:spLocks noChangeArrowheads="1"/>
          </p:cNvSpPr>
          <p:nvPr/>
        </p:nvSpPr>
        <p:spPr bwMode="auto">
          <a:xfrm>
            <a:off x="76200" y="30163"/>
            <a:ext cx="246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21917" tIns="60958" rIns="121917" bIns="60958" anchor="ctr">
            <a:spAutoFit/>
          </a:bodyPr>
          <a:lstStyle/>
          <a:p>
            <a:pPr eaLnBrk="0" hangingPunct="0"/>
            <a:endParaRPr lang="en-US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48135" name="Thuong lam thay co oi - Jolie Quynh Anh.mp3">
            <a:hlinkClick r:id="" action="ppaction://media"/>
          </p:cNvPr>
          <p:cNvSpPr>
            <a:spLocks noRot="1" noChangeAspect="1"/>
          </p:cNvSpPr>
          <p:nvPr/>
        </p:nvSpPr>
        <p:spPr bwMode="auto">
          <a:xfrm>
            <a:off x="-669925" y="6440488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7" tIns="60958" rIns="121917" bIns="60958"/>
          <a:lstStyle/>
          <a:p>
            <a:endParaRPr lang="en-US">
              <a:solidFill>
                <a:srgbClr val="000000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48136" name="WordArt 21"/>
          <p:cNvSpPr>
            <a:spLocks noChangeArrowheads="1" noChangeShapeType="1" noTextEdit="1"/>
          </p:cNvSpPr>
          <p:nvPr/>
        </p:nvSpPr>
        <p:spPr bwMode="auto">
          <a:xfrm>
            <a:off x="5334000" y="1295400"/>
            <a:ext cx="3362325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4800" b="1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8137" name="TextBox 23"/>
          <p:cNvSpPr txBox="1">
            <a:spLocks noChangeArrowheads="1"/>
          </p:cNvSpPr>
          <p:nvPr/>
        </p:nvSpPr>
        <p:spPr bwMode="auto">
          <a:xfrm>
            <a:off x="1371600" y="2491030"/>
            <a:ext cx="6629400" cy="86177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4800" b="1" dirty="0">
                <a:solidFill>
                  <a:srgbClr val="FF0000"/>
                </a:solidFill>
                <a:latin typeface="Aaril"/>
                <a:cs typeface="Times New Roman" pitchFamily="18" charset="0"/>
              </a:rPr>
              <a:t> </a:t>
            </a:r>
          </a:p>
        </p:txBody>
      </p:sp>
      <p:sp>
        <p:nvSpPr>
          <p:cNvPr id="48140" name="AutoShape 2" descr="Vẽ tranh an toàn giao thông đơn giản và ý nghĩa nhấ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48141" name="AutoShape 2" descr="BÁC HỒ VỚI THIẾU NHI - KHU DI TÍCH KIM LIÊN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48142" name="AutoShape 5" descr="Xúc động với chùm hình ảnh Bác Hồ với thiếu nhi đẹp nhất"/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48143" name="AutoShape 9" descr="Hình ảnh màu hiếm về Chủ tịch Hồ Chí Minh (Phần 2)"/>
          <p:cNvSpPr>
            <a:spLocks noChangeAspect="1" noChangeArrowheads="1"/>
          </p:cNvSpPr>
          <p:nvPr/>
        </p:nvSpPr>
        <p:spPr bwMode="auto">
          <a:xfrm>
            <a:off x="612775" y="3127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48144" name="AutoShape 2" descr="Đọc truyện Trạng Quỳnh mang lại ý nghĩa cuộc sống"/>
          <p:cNvSpPr>
            <a:spLocks noChangeAspect="1" noChangeArrowheads="1"/>
          </p:cNvSpPr>
          <p:nvPr/>
        </p:nvSpPr>
        <p:spPr bwMode="auto">
          <a:xfrm>
            <a:off x="765175" y="4651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48146" name="Picture 37" descr="blumen-pflanzen10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7325" y="5338175"/>
            <a:ext cx="2514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606551" y="617538"/>
            <a:ext cx="64706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Thứ năm ngày 30  tháng 9 năm 2021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0" y="1686580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Picture 15" descr="Pictureấ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7737" y="4640262"/>
            <a:ext cx="1770063" cy="221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0" descr="hoa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-76200"/>
            <a:ext cx="733425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0" descr="hoa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8175" y="-76200"/>
            <a:ext cx="733425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30" descr="hoa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23875"/>
            <a:ext cx="733425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30" descr="hoa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8175" y="676275"/>
            <a:ext cx="733425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Box 2"/>
          <p:cNvSpPr txBox="1">
            <a:spLocks noChangeArrowheads="1"/>
          </p:cNvSpPr>
          <p:nvPr/>
        </p:nvSpPr>
        <p:spPr bwMode="auto">
          <a:xfrm>
            <a:off x="120650" y="171450"/>
            <a:ext cx="87947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1. Tìm những từ đồng nghĩa trong đoạn văn sau:</a:t>
            </a:r>
            <a:endParaRPr lang="en-US" sz="3600" b="1" dirty="0">
              <a:solidFill>
                <a:srgbClr val="7030A0"/>
              </a:solidFill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52400" y="1584325"/>
            <a:ext cx="8763000" cy="2554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just" defTabSz="1304925"/>
            <a:r>
              <a:rPr lang="en-US" altLang="en-US" sz="27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má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u.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Na,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bu.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Phú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Thọ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bầm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Phước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Huế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mạ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Box 2"/>
          <p:cNvSpPr txBox="1">
            <a:spLocks noChangeArrowheads="1"/>
          </p:cNvSpPr>
          <p:nvPr/>
        </p:nvSpPr>
        <p:spPr bwMode="auto">
          <a:xfrm>
            <a:off x="120650" y="171450"/>
            <a:ext cx="87947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1. Tìm những từ đồng nghĩa trong đoạn văn sau:</a:t>
            </a:r>
            <a:endParaRPr lang="en-US" sz="3600" b="1" dirty="0">
              <a:solidFill>
                <a:srgbClr val="7030A0"/>
              </a:solidFill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52400" y="1752600"/>
            <a:ext cx="8763000" cy="3416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just" defTabSz="1304925"/>
            <a:r>
              <a:rPr lang="en-US" altLang="en-US" sz="27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má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Na,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Phú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Thọ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bầm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Phước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Huế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mạ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Box 2"/>
          <p:cNvSpPr txBox="1">
            <a:spLocks noChangeArrowheads="1"/>
          </p:cNvSpPr>
          <p:nvPr/>
        </p:nvSpPr>
        <p:spPr bwMode="auto">
          <a:xfrm>
            <a:off x="120650" y="76200"/>
            <a:ext cx="879475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2.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Xếp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sau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vào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3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nhóm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đồng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nghĩa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  <a:p>
            <a:pPr algn="just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 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bao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la, lung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linh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vắng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vẻ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hiu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quạnh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, long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lanh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mênh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mông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vắng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teo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vắng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ngắt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bát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ngát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lấp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loáng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lấp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lánh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hiu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hắt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thênh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</a:rPr>
              <a:t>thang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. </a:t>
            </a:r>
            <a:endParaRPr lang="en-US" sz="2400" b="1" dirty="0">
              <a:solidFill>
                <a:srgbClr val="0000CC"/>
              </a:solidFill>
            </a:endParaRPr>
          </a:p>
        </p:txBody>
      </p:sp>
      <p:graphicFrame>
        <p:nvGraphicFramePr>
          <p:cNvPr id="204859" name="Group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451886"/>
              </p:ext>
            </p:extLst>
          </p:nvPr>
        </p:nvGraphicFramePr>
        <p:xfrm>
          <a:off x="76200" y="2362200"/>
          <a:ext cx="8915400" cy="3230832"/>
        </p:xfrm>
        <a:graphic>
          <a:graphicData uri="http://schemas.openxmlformats.org/drawingml/2006/table">
            <a:tbl>
              <a:tblPr/>
              <a:tblGrid>
                <a:gridCol w="2971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57192"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Nhóm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a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Nhóm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b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Nhóm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c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9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9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9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9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1813"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9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9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8638"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9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9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0225"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9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9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7"/>
          <p:cNvSpPr txBox="1">
            <a:spLocks noChangeArrowheads="1"/>
          </p:cNvSpPr>
          <p:nvPr/>
        </p:nvSpPr>
        <p:spPr bwMode="auto">
          <a:xfrm>
            <a:off x="355601" y="1257300"/>
            <a:ext cx="1255183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>
              <a:spcBef>
                <a:spcPct val="50000"/>
              </a:spcBef>
            </a:pP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Bao la,</a:t>
            </a:r>
          </a:p>
        </p:txBody>
      </p:sp>
      <p:sp>
        <p:nvSpPr>
          <p:cNvPr id="13315" name="Text Box 8"/>
          <p:cNvSpPr txBox="1">
            <a:spLocks noChangeArrowheads="1"/>
          </p:cNvSpPr>
          <p:nvPr/>
        </p:nvSpPr>
        <p:spPr bwMode="auto">
          <a:xfrm>
            <a:off x="1524000" y="1269207"/>
            <a:ext cx="1587981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lung linh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2997200" y="1245394"/>
            <a:ext cx="1386002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vắng vẻ,</a:t>
            </a:r>
          </a:p>
        </p:txBody>
      </p:sp>
      <p:sp>
        <p:nvSpPr>
          <p:cNvPr id="13317" name="Text Box 10"/>
          <p:cNvSpPr txBox="1">
            <a:spLocks noChangeArrowheads="1"/>
          </p:cNvSpPr>
          <p:nvPr/>
        </p:nvSpPr>
        <p:spPr bwMode="auto">
          <a:xfrm>
            <a:off x="4419600" y="1241823"/>
            <a:ext cx="1789959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hiu quạnh,</a:t>
            </a:r>
          </a:p>
        </p:txBody>
      </p:sp>
      <p:sp>
        <p:nvSpPr>
          <p:cNvPr id="13318" name="Text Box 11"/>
          <p:cNvSpPr txBox="1">
            <a:spLocks noChangeArrowheads="1"/>
          </p:cNvSpPr>
          <p:nvPr/>
        </p:nvSpPr>
        <p:spPr bwMode="auto">
          <a:xfrm>
            <a:off x="6096000" y="1200150"/>
            <a:ext cx="1647292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long lanh,</a:t>
            </a:r>
          </a:p>
        </p:txBody>
      </p:sp>
      <p:sp>
        <p:nvSpPr>
          <p:cNvPr id="13319" name="Text Box 12"/>
          <p:cNvSpPr txBox="1">
            <a:spLocks noChangeArrowheads="1"/>
          </p:cNvSpPr>
          <p:nvPr/>
        </p:nvSpPr>
        <p:spPr bwMode="auto">
          <a:xfrm>
            <a:off x="7575550" y="1200150"/>
            <a:ext cx="1647292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lóng lánh,</a:t>
            </a:r>
          </a:p>
        </p:txBody>
      </p:sp>
      <p:sp>
        <p:nvSpPr>
          <p:cNvPr id="13320" name="Text Box 13"/>
          <p:cNvSpPr txBox="1">
            <a:spLocks noChangeArrowheads="1"/>
          </p:cNvSpPr>
          <p:nvPr/>
        </p:nvSpPr>
        <p:spPr bwMode="auto">
          <a:xfrm>
            <a:off x="254000" y="1828800"/>
            <a:ext cx="2001555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mênh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mông</a:t>
            </a:r>
            <a:r>
              <a:rPr lang="en-US" altLang="en-US" sz="1800" dirty="0">
                <a:latin typeface="Arial" pitchFamily="34" charset="0"/>
              </a:rPr>
              <a:t>,</a:t>
            </a:r>
          </a:p>
        </p:txBody>
      </p:sp>
      <p:sp>
        <p:nvSpPr>
          <p:cNvPr id="13321" name="Text Box 14"/>
          <p:cNvSpPr txBox="1">
            <a:spLocks noChangeArrowheads="1"/>
          </p:cNvSpPr>
          <p:nvPr/>
        </p:nvSpPr>
        <p:spPr bwMode="auto">
          <a:xfrm>
            <a:off x="2235200" y="1828800"/>
            <a:ext cx="1506228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vắng teo,</a:t>
            </a:r>
          </a:p>
        </p:txBody>
      </p:sp>
      <p:sp>
        <p:nvSpPr>
          <p:cNvPr id="13322" name="Text Box 15"/>
          <p:cNvSpPr txBox="1">
            <a:spLocks noChangeArrowheads="1"/>
          </p:cNvSpPr>
          <p:nvPr/>
        </p:nvSpPr>
        <p:spPr bwMode="auto">
          <a:xfrm>
            <a:off x="3606800" y="1828800"/>
            <a:ext cx="1727442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vắng ngắt,</a:t>
            </a:r>
          </a:p>
        </p:txBody>
      </p:sp>
      <p:sp>
        <p:nvSpPr>
          <p:cNvPr id="13323" name="Text Box 16"/>
          <p:cNvSpPr txBox="1">
            <a:spLocks noChangeArrowheads="1"/>
          </p:cNvSpPr>
          <p:nvPr/>
        </p:nvSpPr>
        <p:spPr bwMode="auto">
          <a:xfrm>
            <a:off x="5181600" y="1828800"/>
            <a:ext cx="1578363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 smtClean="0">
                <a:latin typeface="Times New Roman" pitchFamily="18" charset="0"/>
                <a:cs typeface="Times New Roman" pitchFamily="18" charset="0"/>
              </a:rPr>
              <a:t> bát </a:t>
            </a:r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ngát,</a:t>
            </a:r>
          </a:p>
        </p:txBody>
      </p:sp>
      <p:sp>
        <p:nvSpPr>
          <p:cNvPr id="13324" name="Text Box 17"/>
          <p:cNvSpPr txBox="1">
            <a:spLocks noChangeArrowheads="1"/>
          </p:cNvSpPr>
          <p:nvPr/>
        </p:nvSpPr>
        <p:spPr bwMode="auto">
          <a:xfrm>
            <a:off x="6654800" y="1828800"/>
            <a:ext cx="1626453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lấp loáng,</a:t>
            </a:r>
          </a:p>
        </p:txBody>
      </p:sp>
      <p:sp>
        <p:nvSpPr>
          <p:cNvPr id="13325" name="Text Box 18"/>
          <p:cNvSpPr txBox="1">
            <a:spLocks noChangeArrowheads="1"/>
          </p:cNvSpPr>
          <p:nvPr/>
        </p:nvSpPr>
        <p:spPr bwMode="auto">
          <a:xfrm>
            <a:off x="304800" y="2457450"/>
            <a:ext cx="1467756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lấp lánh,</a:t>
            </a:r>
          </a:p>
        </p:txBody>
      </p:sp>
      <p:sp>
        <p:nvSpPr>
          <p:cNvPr id="13326" name="Text Box 19"/>
          <p:cNvSpPr txBox="1">
            <a:spLocks noChangeArrowheads="1"/>
          </p:cNvSpPr>
          <p:nvPr/>
        </p:nvSpPr>
        <p:spPr bwMode="auto">
          <a:xfrm>
            <a:off x="1727200" y="2457450"/>
            <a:ext cx="1930400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>
              <a:spcBef>
                <a:spcPct val="50000"/>
              </a:spcBef>
            </a:pP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hiu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hắt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13327" name="Text Box 20"/>
          <p:cNvSpPr txBox="1">
            <a:spLocks noChangeArrowheads="1"/>
          </p:cNvSpPr>
          <p:nvPr/>
        </p:nvSpPr>
        <p:spPr bwMode="auto">
          <a:xfrm>
            <a:off x="3048000" y="2457450"/>
            <a:ext cx="1979113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thênh thang</a:t>
            </a:r>
          </a:p>
        </p:txBody>
      </p:sp>
      <p:graphicFrame>
        <p:nvGraphicFramePr>
          <p:cNvPr id="3137" name="Group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412372"/>
              </p:ext>
            </p:extLst>
          </p:nvPr>
        </p:nvGraphicFramePr>
        <p:xfrm>
          <a:off x="355600" y="3086100"/>
          <a:ext cx="8483601" cy="3362326"/>
        </p:xfrm>
        <a:graphic>
          <a:graphicData uri="http://schemas.openxmlformats.org/drawingml/2006/table">
            <a:tbl>
              <a:tblPr/>
              <a:tblGrid>
                <a:gridCol w="28278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278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278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60151"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Nhóm 1</a:t>
                      </a:r>
                    </a:p>
                  </a:txBody>
                  <a:tcPr marL="60960" marR="6096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Nhóm 2</a:t>
                      </a: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Nhóm 3</a:t>
                      </a: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0861"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Bao la</a:t>
                      </a:r>
                    </a:p>
                  </a:txBody>
                  <a:tcPr marL="60960" marR="6096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0151"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Mênh mông</a:t>
                      </a:r>
                    </a:p>
                  </a:txBody>
                  <a:tcPr marL="60960" marR="6096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0861"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Bát ngát</a:t>
                      </a:r>
                    </a:p>
                  </a:txBody>
                  <a:tcPr marL="60960" marR="6096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0151"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Thênh thang</a:t>
                      </a:r>
                    </a:p>
                  </a:txBody>
                  <a:tcPr marL="60960" marR="6096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0151"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960" marR="6096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3358" name="Text Box 6"/>
          <p:cNvSpPr txBox="1">
            <a:spLocks noChangeArrowheads="1"/>
          </p:cNvSpPr>
          <p:nvPr/>
        </p:nvSpPr>
        <p:spPr bwMode="auto">
          <a:xfrm>
            <a:off x="201084" y="671513"/>
            <a:ext cx="9235908" cy="4955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 dirty="0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Bài 2/ Xếp các từ cho dưới đây thành những từ đồng nghĩa:</a:t>
            </a:r>
          </a:p>
        </p:txBody>
      </p:sp>
    </p:spTree>
    <p:extLst>
      <p:ext uri="{BB962C8B-B14F-4D97-AF65-F5344CB8AC3E}">
        <p14:creationId xmlns:p14="http://schemas.microsoft.com/office/powerpoint/2010/main" val="2095309060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7"/>
          <p:cNvSpPr txBox="1">
            <a:spLocks noChangeArrowheads="1"/>
          </p:cNvSpPr>
          <p:nvPr/>
        </p:nvSpPr>
        <p:spPr bwMode="auto">
          <a:xfrm>
            <a:off x="355601" y="1257300"/>
            <a:ext cx="1255183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Bao la,</a:t>
            </a:r>
          </a:p>
        </p:txBody>
      </p:sp>
      <p:sp>
        <p:nvSpPr>
          <p:cNvPr id="14339" name="Text Box 8"/>
          <p:cNvSpPr txBox="1">
            <a:spLocks noChangeArrowheads="1"/>
          </p:cNvSpPr>
          <p:nvPr/>
        </p:nvSpPr>
        <p:spPr bwMode="auto">
          <a:xfrm>
            <a:off x="1524000" y="1269207"/>
            <a:ext cx="1587981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lung linh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14340" name="Text Box 9"/>
          <p:cNvSpPr txBox="1">
            <a:spLocks noChangeArrowheads="1"/>
          </p:cNvSpPr>
          <p:nvPr/>
        </p:nvSpPr>
        <p:spPr bwMode="auto">
          <a:xfrm>
            <a:off x="2997200" y="1245394"/>
            <a:ext cx="1386002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vắng vẻ,</a:t>
            </a:r>
          </a:p>
        </p:txBody>
      </p:sp>
      <p:sp>
        <p:nvSpPr>
          <p:cNvPr id="14341" name="Text Box 10"/>
          <p:cNvSpPr txBox="1">
            <a:spLocks noChangeArrowheads="1"/>
          </p:cNvSpPr>
          <p:nvPr/>
        </p:nvSpPr>
        <p:spPr bwMode="auto">
          <a:xfrm>
            <a:off x="4383202" y="1276140"/>
            <a:ext cx="1789959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hiu quạnh,</a:t>
            </a:r>
          </a:p>
        </p:txBody>
      </p:sp>
      <p:sp>
        <p:nvSpPr>
          <p:cNvPr id="14342" name="Text Box 11"/>
          <p:cNvSpPr txBox="1">
            <a:spLocks noChangeArrowheads="1"/>
          </p:cNvSpPr>
          <p:nvPr/>
        </p:nvSpPr>
        <p:spPr bwMode="auto">
          <a:xfrm>
            <a:off x="5994960" y="1276140"/>
            <a:ext cx="1737060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 smtClean="0">
                <a:latin typeface="Times New Roman" pitchFamily="18" charset="0"/>
                <a:cs typeface="Times New Roman" pitchFamily="18" charset="0"/>
              </a:rPr>
              <a:t> long </a:t>
            </a:r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lanh,</a:t>
            </a:r>
          </a:p>
        </p:txBody>
      </p:sp>
      <p:sp>
        <p:nvSpPr>
          <p:cNvPr id="14343" name="Text Box 12"/>
          <p:cNvSpPr txBox="1">
            <a:spLocks noChangeArrowheads="1"/>
          </p:cNvSpPr>
          <p:nvPr/>
        </p:nvSpPr>
        <p:spPr bwMode="auto">
          <a:xfrm>
            <a:off x="7696200" y="1266720"/>
            <a:ext cx="1647292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lóng lánh,</a:t>
            </a:r>
          </a:p>
        </p:txBody>
      </p:sp>
      <p:sp>
        <p:nvSpPr>
          <p:cNvPr id="14344" name="Text Box 13"/>
          <p:cNvSpPr txBox="1">
            <a:spLocks noChangeArrowheads="1"/>
          </p:cNvSpPr>
          <p:nvPr/>
        </p:nvSpPr>
        <p:spPr bwMode="auto">
          <a:xfrm>
            <a:off x="254000" y="1828800"/>
            <a:ext cx="2001555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mênh mông</a:t>
            </a:r>
            <a:r>
              <a:rPr lang="en-US" altLang="en-US" sz="1800">
                <a:latin typeface="Arial" pitchFamily="34" charset="0"/>
              </a:rPr>
              <a:t>,</a:t>
            </a:r>
          </a:p>
        </p:txBody>
      </p:sp>
      <p:sp>
        <p:nvSpPr>
          <p:cNvPr id="14345" name="Text Box 14"/>
          <p:cNvSpPr txBox="1">
            <a:spLocks noChangeArrowheads="1"/>
          </p:cNvSpPr>
          <p:nvPr/>
        </p:nvSpPr>
        <p:spPr bwMode="auto">
          <a:xfrm>
            <a:off x="2235200" y="1828800"/>
            <a:ext cx="1506228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vắng teo,</a:t>
            </a:r>
          </a:p>
        </p:txBody>
      </p:sp>
      <p:sp>
        <p:nvSpPr>
          <p:cNvPr id="14346" name="Text Box 15"/>
          <p:cNvSpPr txBox="1">
            <a:spLocks noChangeArrowheads="1"/>
          </p:cNvSpPr>
          <p:nvPr/>
        </p:nvSpPr>
        <p:spPr bwMode="auto">
          <a:xfrm>
            <a:off x="3606800" y="1828800"/>
            <a:ext cx="1727442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vắng ngắt,</a:t>
            </a:r>
          </a:p>
        </p:txBody>
      </p:sp>
      <p:sp>
        <p:nvSpPr>
          <p:cNvPr id="14347" name="Text Box 16"/>
          <p:cNvSpPr txBox="1">
            <a:spLocks noChangeArrowheads="1"/>
          </p:cNvSpPr>
          <p:nvPr/>
        </p:nvSpPr>
        <p:spPr bwMode="auto">
          <a:xfrm>
            <a:off x="5181600" y="1828800"/>
            <a:ext cx="1578363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 smtClean="0">
                <a:latin typeface="Times New Roman" pitchFamily="18" charset="0"/>
                <a:cs typeface="Times New Roman" pitchFamily="18" charset="0"/>
              </a:rPr>
              <a:t> bát </a:t>
            </a:r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ngát,</a:t>
            </a:r>
          </a:p>
        </p:txBody>
      </p:sp>
      <p:sp>
        <p:nvSpPr>
          <p:cNvPr id="14348" name="Text Box 17"/>
          <p:cNvSpPr txBox="1">
            <a:spLocks noChangeArrowheads="1"/>
          </p:cNvSpPr>
          <p:nvPr/>
        </p:nvSpPr>
        <p:spPr bwMode="auto">
          <a:xfrm>
            <a:off x="6654800" y="1828800"/>
            <a:ext cx="1626453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lấp loáng,</a:t>
            </a:r>
          </a:p>
        </p:txBody>
      </p:sp>
      <p:sp>
        <p:nvSpPr>
          <p:cNvPr id="14349" name="Text Box 18"/>
          <p:cNvSpPr txBox="1">
            <a:spLocks noChangeArrowheads="1"/>
          </p:cNvSpPr>
          <p:nvPr/>
        </p:nvSpPr>
        <p:spPr bwMode="auto">
          <a:xfrm>
            <a:off x="304800" y="2457450"/>
            <a:ext cx="1467756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lấp lánh,</a:t>
            </a:r>
          </a:p>
        </p:txBody>
      </p:sp>
      <p:sp>
        <p:nvSpPr>
          <p:cNvPr id="14350" name="Text Box 19"/>
          <p:cNvSpPr txBox="1">
            <a:spLocks noChangeArrowheads="1"/>
          </p:cNvSpPr>
          <p:nvPr/>
        </p:nvSpPr>
        <p:spPr bwMode="auto">
          <a:xfrm>
            <a:off x="1727200" y="2457450"/>
            <a:ext cx="1930400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hiu hắt,</a:t>
            </a:r>
          </a:p>
        </p:txBody>
      </p:sp>
      <p:sp>
        <p:nvSpPr>
          <p:cNvPr id="14351" name="Text Box 20"/>
          <p:cNvSpPr txBox="1">
            <a:spLocks noChangeArrowheads="1"/>
          </p:cNvSpPr>
          <p:nvPr/>
        </p:nvSpPr>
        <p:spPr bwMode="auto">
          <a:xfrm>
            <a:off x="3048000" y="2457450"/>
            <a:ext cx="1979113" cy="4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thênh thang</a:t>
            </a:r>
          </a:p>
        </p:txBody>
      </p:sp>
      <p:graphicFrame>
        <p:nvGraphicFramePr>
          <p:cNvPr id="20497" name="Group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001098"/>
              </p:ext>
            </p:extLst>
          </p:nvPr>
        </p:nvGraphicFramePr>
        <p:xfrm>
          <a:off x="355600" y="2971800"/>
          <a:ext cx="8483601" cy="3362326"/>
        </p:xfrm>
        <a:graphic>
          <a:graphicData uri="http://schemas.openxmlformats.org/drawingml/2006/table">
            <a:tbl>
              <a:tblPr/>
              <a:tblGrid>
                <a:gridCol w="28278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278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278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60151"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Nhóm 1</a:t>
                      </a:r>
                    </a:p>
                  </a:txBody>
                  <a:tcPr marL="60960" marR="6096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Nhóm 2</a:t>
                      </a: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Nhóm 3</a:t>
                      </a: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0861"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Bao la</a:t>
                      </a:r>
                    </a:p>
                  </a:txBody>
                  <a:tcPr marL="60960" marR="6096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Lung linh</a:t>
                      </a: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0151"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Mênh mông</a:t>
                      </a:r>
                    </a:p>
                  </a:txBody>
                  <a:tcPr marL="60960" marR="6096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Long lanh</a:t>
                      </a: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0861"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Bát ngát</a:t>
                      </a:r>
                    </a:p>
                  </a:txBody>
                  <a:tcPr marL="60960" marR="6096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Lóng lánh</a:t>
                      </a: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0151"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Thênh thang</a:t>
                      </a:r>
                    </a:p>
                  </a:txBody>
                  <a:tcPr marL="60960" marR="6096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Lấp loáng</a:t>
                      </a: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0151"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960" marR="60960" marT="34297" marB="342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Lấp lánh</a:t>
                      </a: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049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960" marR="60960" marT="34297" marB="342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4382" name="Text Box 6"/>
          <p:cNvSpPr txBox="1">
            <a:spLocks noChangeArrowheads="1"/>
          </p:cNvSpPr>
          <p:nvPr/>
        </p:nvSpPr>
        <p:spPr bwMode="auto">
          <a:xfrm>
            <a:off x="201084" y="671513"/>
            <a:ext cx="9235908" cy="4955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999" tIns="31999" rIns="63999" bIns="31999">
            <a:spAutoFit/>
          </a:bodyPr>
          <a:lstStyle>
            <a:lvl1pPr>
              <a:defRPr sz="4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925" eaLnBrk="0" fontAlgn="base" hangingPunct="0"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3448"/>
            <a:r>
              <a:rPr lang="en-US" altLang="en-US" sz="2800" b="1">
                <a:solidFill>
                  <a:srgbClr val="0000E5"/>
                </a:solidFill>
                <a:latin typeface="Times New Roman" pitchFamily="18" charset="0"/>
                <a:cs typeface="Times New Roman" pitchFamily="18" charset="0"/>
              </a:rPr>
              <a:t>Bài 2/ Xếp các từ cho dưới đây thành những từ đồng nghĩa:</a:t>
            </a:r>
          </a:p>
        </p:txBody>
      </p:sp>
    </p:spTree>
    <p:extLst>
      <p:ext uri="{BB962C8B-B14F-4D97-AF65-F5344CB8AC3E}">
        <p14:creationId xmlns:p14="http://schemas.microsoft.com/office/powerpoint/2010/main" val="4150141158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857</TotalTime>
  <Words>856</Words>
  <Application>Microsoft Office PowerPoint</Application>
  <PresentationFormat>On-screen Show (4:3)</PresentationFormat>
  <Paragraphs>134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6_Default Design</vt:lpstr>
      <vt:lpstr>12_Default Design</vt:lpstr>
      <vt:lpstr>9_Default Design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Windows User</cp:lastModifiedBy>
  <cp:revision>163</cp:revision>
  <dcterms:created xsi:type="dcterms:W3CDTF">2021-08-15T07:41:40Z</dcterms:created>
  <dcterms:modified xsi:type="dcterms:W3CDTF">2021-09-29T08:46:56Z</dcterms:modified>
</cp:coreProperties>
</file>